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53"/>
  </p:normalViewPr>
  <p:slideViewPr>
    <p:cSldViewPr snapToGrid="0" snapToObjects="1">
      <p:cViewPr>
        <p:scale>
          <a:sx n="90" d="100"/>
          <a:sy n="90" d="100"/>
        </p:scale>
        <p:origin x="1432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1DE1-1EFB-2445-8344-7E5221A0D0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Creating Comprehensive Personas | </a:t>
            </a:r>
            <a:r>
              <a:rPr lang="en-US" dirty="0" err="1"/>
              <a:t>Anthropologie.com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78F881-CFB9-B34E-AFF9-E250B3E99A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By: Maggie Pruitt </a:t>
            </a:r>
          </a:p>
        </p:txBody>
      </p:sp>
    </p:spTree>
    <p:extLst>
      <p:ext uri="{BB962C8B-B14F-4D97-AF65-F5344CB8AC3E}">
        <p14:creationId xmlns:p14="http://schemas.microsoft.com/office/powerpoint/2010/main" val="260635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DCA398B-8CB4-4C0C-89C6-A8AB6F78D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F3CF43-64AE-FF46-9514-2BF20E793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290025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/>
              <a:t>Maggie Pruitt (ME)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8345C6-0280-4226-BD83-7333BA6C3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823778-D290-4538-B146-1F73C3755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843" y="806357"/>
            <a:ext cx="451126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picture containing person, sky, outdoor, crowd&#10;&#10;Description automatically generated">
            <a:extLst>
              <a:ext uri="{FF2B5EF4-FFF2-40B4-BE49-F238E27FC236}">
                <a16:creationId xmlns:a16="http://schemas.microsoft.com/office/drawing/2014/main" id="{030F5334-EC36-7C4B-8512-5E3FC64BD9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6844"/>
          <a:stretch/>
        </p:blipFill>
        <p:spPr>
          <a:xfrm>
            <a:off x="7208520" y="1126397"/>
            <a:ext cx="3867912" cy="4288536"/>
          </a:xfrm>
          <a:prstGeom prst="rect">
            <a:avLst/>
          </a:prstGeom>
          <a:ln w="31750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142A12-5E9E-884C-9C6E-52F52B465EDD}"/>
              </a:ext>
            </a:extLst>
          </p:cNvPr>
          <p:cNvSpPr txBox="1"/>
          <p:nvPr/>
        </p:nvSpPr>
        <p:spPr>
          <a:xfrm>
            <a:off x="632178" y="2867378"/>
            <a:ext cx="49106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Young Professional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“When I online shop, half of the experience is dependent on how the website makes me feel. Anthropologie is one of my favorite sites because my shopping experience is always a great one and I feel inspired.”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4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6DFA-3F12-E94D-B5FC-BE8103225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demographics</a:t>
            </a:r>
          </a:p>
        </p:txBody>
      </p:sp>
      <p:pic>
        <p:nvPicPr>
          <p:cNvPr id="4" name="Picture 3" descr="A person wearing a mask&#10;&#10;Description automatically generated with low confidence">
            <a:extLst>
              <a:ext uri="{FF2B5EF4-FFF2-40B4-BE49-F238E27FC236}">
                <a16:creationId xmlns:a16="http://schemas.microsoft.com/office/drawing/2014/main" id="{8D2C3824-EEF9-9240-AAA0-BBA08A81B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196" y="3004721"/>
            <a:ext cx="2577822" cy="16998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26DB2-FCCC-574D-8558-F8CD6EFD7027}"/>
              </a:ext>
            </a:extLst>
          </p:cNvPr>
          <p:cNvSpPr txBox="1"/>
          <p:nvPr/>
        </p:nvSpPr>
        <p:spPr>
          <a:xfrm>
            <a:off x="1534085" y="5012267"/>
            <a:ext cx="2698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Mid-20s Female – Works Full Time</a:t>
            </a:r>
          </a:p>
        </p:txBody>
      </p:sp>
      <p:pic>
        <p:nvPicPr>
          <p:cNvPr id="7" name="Picture 6" descr="A pile of boxes&#10;&#10;Description automatically generated with low confidence">
            <a:extLst>
              <a:ext uri="{FF2B5EF4-FFF2-40B4-BE49-F238E27FC236}">
                <a16:creationId xmlns:a16="http://schemas.microsoft.com/office/drawing/2014/main" id="{F57733D8-EDD7-754F-A709-ACAB034E5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089" y="2985177"/>
            <a:ext cx="2577822" cy="17194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62C545-7465-EA4A-8664-7C16FE418054}"/>
              </a:ext>
            </a:extLst>
          </p:cNvPr>
          <p:cNvSpPr txBox="1"/>
          <p:nvPr/>
        </p:nvSpPr>
        <p:spPr>
          <a:xfrm>
            <a:off x="4746978" y="5012267"/>
            <a:ext cx="269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Online Shopper</a:t>
            </a:r>
          </a:p>
        </p:txBody>
      </p:sp>
      <p:pic>
        <p:nvPicPr>
          <p:cNvPr id="10" name="Picture 9" descr="A group of people holding their hands up in the air in front of a building with a white&#10;&#10;Description automatically generated with low confidence">
            <a:extLst>
              <a:ext uri="{FF2B5EF4-FFF2-40B4-BE49-F238E27FC236}">
                <a16:creationId xmlns:a16="http://schemas.microsoft.com/office/drawing/2014/main" id="{73AB9984-AB8F-3446-9707-3EC0B46C4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9175" y="3004721"/>
            <a:ext cx="2578629" cy="17194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1309E6-C1D9-9E42-99F1-4B58E761A2D1}"/>
              </a:ext>
            </a:extLst>
          </p:cNvPr>
          <p:cNvSpPr txBox="1"/>
          <p:nvPr/>
        </p:nvSpPr>
        <p:spPr>
          <a:xfrm>
            <a:off x="7959467" y="5012266"/>
            <a:ext cx="269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College Educated</a:t>
            </a:r>
          </a:p>
        </p:txBody>
      </p:sp>
    </p:spTree>
    <p:extLst>
      <p:ext uri="{BB962C8B-B14F-4D97-AF65-F5344CB8AC3E}">
        <p14:creationId xmlns:p14="http://schemas.microsoft.com/office/powerpoint/2010/main" val="3322897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EC18E3-019F-9645-95C6-E2DBDCB88D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9" r="2" b="2"/>
          <a:stretch/>
        </p:blipFill>
        <p:spPr>
          <a:xfrm>
            <a:off x="20" y="10"/>
            <a:ext cx="7537684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A70861-46EA-3046-8F07-973965E83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844368"/>
            <a:ext cx="5928360" cy="1188720"/>
          </a:xfrm>
          <a:solidFill>
            <a:schemeClr val="bg1">
              <a:alpha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Goals &amp; actions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91BAA3-FE23-4A48-BA9E-EF0D56A83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674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0A170-D99D-DF46-BE03-7EFBD4844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0096" y="819822"/>
            <a:ext cx="3849511" cy="52318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- Maggie wants to have a wardrobe that expresses her personality. With so many things taken away this year, dressing up and having fun while styling outfits feels normal and enjoyable. </a:t>
            </a:r>
          </a:p>
          <a:p>
            <a:r>
              <a:rPr lang="en-US" dirty="0">
                <a:solidFill>
                  <a:srgbClr val="FFFFFF"/>
                </a:solidFill>
              </a:rPr>
              <a:t>- She wants to have fun while shopping and find new things.</a:t>
            </a:r>
          </a:p>
          <a:p>
            <a:r>
              <a:rPr lang="en-US" dirty="0">
                <a:solidFill>
                  <a:srgbClr val="FFFFFF"/>
                </a:solidFill>
              </a:rPr>
              <a:t>- She wants her home to feel like home and to resemble her personality (with Anthro home items).</a:t>
            </a:r>
          </a:p>
          <a:p>
            <a:r>
              <a:rPr lang="en-US" dirty="0">
                <a:solidFill>
                  <a:srgbClr val="FFFFFF"/>
                </a:solidFill>
              </a:rPr>
              <a:t>- She wants to have great quality clothes even if that means spending a little more $.</a:t>
            </a:r>
          </a:p>
        </p:txBody>
      </p:sp>
    </p:spTree>
    <p:extLst>
      <p:ext uri="{BB962C8B-B14F-4D97-AF65-F5344CB8AC3E}">
        <p14:creationId xmlns:p14="http://schemas.microsoft.com/office/powerpoint/2010/main" val="1020313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CA398B-8CB4-4C0C-89C6-A8AB6F78D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33B4FE-2703-1741-A2A1-634AC4DFD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290025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Journey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A89EE-0F11-6D4A-AA10-9CB041505EA5}"/>
              </a:ext>
            </a:extLst>
          </p:cNvPr>
          <p:cNvSpPr txBox="1">
            <a:spLocks/>
          </p:cNvSpPr>
          <p:nvPr/>
        </p:nvSpPr>
        <p:spPr>
          <a:xfrm>
            <a:off x="804672" y="2858703"/>
            <a:ext cx="4475892" cy="3042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FFFF"/>
                </a:solidFill>
              </a:rPr>
              <a:t>- Maggie has always been creative and has always enjoyed fashion and styling. </a:t>
            </a:r>
          </a:p>
          <a:p>
            <a:r>
              <a:rPr lang="en-US" dirty="0">
                <a:solidFill>
                  <a:srgbClr val="FFFFFF"/>
                </a:solidFill>
              </a:rPr>
              <a:t>- She is happy when she is able to wear something that is unique and cool.</a:t>
            </a:r>
          </a:p>
          <a:p>
            <a:r>
              <a:rPr lang="en-US" dirty="0">
                <a:solidFill>
                  <a:srgbClr val="FFFFFF"/>
                </a:solidFill>
              </a:rPr>
              <a:t>- She enjoys creating outfits that express her creativity. </a:t>
            </a:r>
          </a:p>
          <a:p>
            <a:r>
              <a:rPr lang="en-US" dirty="0">
                <a:solidFill>
                  <a:srgbClr val="FFFFFF"/>
                </a:solidFill>
              </a:rPr>
              <a:t>- She lives with the “Look Good, Feel Good” mentality.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8345C6-0280-4226-BD83-7333BA6C3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823778-D290-4538-B146-1F73C3755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843" y="806357"/>
            <a:ext cx="451126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outdoor, ground, sign&#10;&#10;Description automatically generated">
            <a:extLst>
              <a:ext uri="{FF2B5EF4-FFF2-40B4-BE49-F238E27FC236}">
                <a16:creationId xmlns:a16="http://schemas.microsoft.com/office/drawing/2014/main" id="{C98C55A6-1BEA-D442-A701-A6886FAEE5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6" r="3" b="24728"/>
          <a:stretch/>
        </p:blipFill>
        <p:spPr>
          <a:xfrm>
            <a:off x="7208520" y="1126397"/>
            <a:ext cx="3867912" cy="4288536"/>
          </a:xfrm>
          <a:prstGeom prst="rect">
            <a:avLst/>
          </a:prstGeom>
          <a:ln w="31750">
            <a:noFill/>
          </a:ln>
        </p:spPr>
      </p:pic>
    </p:spTree>
    <p:extLst>
      <p:ext uri="{BB962C8B-B14F-4D97-AF65-F5344CB8AC3E}">
        <p14:creationId xmlns:p14="http://schemas.microsoft.com/office/powerpoint/2010/main" val="725998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E1484-B2AF-424F-BD5C-9A98CB14F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vs 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1F19D-765B-4D46-A453-08B0F3AE8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3864864" cy="3469245"/>
          </a:xfrm>
        </p:spPr>
        <p:txBody>
          <a:bodyPr>
            <a:normAutofit/>
          </a:bodyPr>
          <a:lstStyle/>
          <a:p>
            <a:r>
              <a:rPr lang="en-US" dirty="0"/>
              <a:t>Motivating Factors - Sales, a good deal or a gift card to use towards purchasing</a:t>
            </a:r>
          </a:p>
          <a:p>
            <a:r>
              <a:rPr lang="en-US" dirty="0"/>
              <a:t>Inhibiting Factors – Price is too high, sold out online, no in-store pick up</a:t>
            </a:r>
          </a:p>
          <a:p>
            <a:r>
              <a:rPr lang="en-US" dirty="0"/>
              <a:t>Possible Triggers – Good deal, sales, new arrivals, having more free time</a:t>
            </a:r>
          </a:p>
          <a:p>
            <a:r>
              <a:rPr lang="en-US" dirty="0"/>
              <a:t>If the purchase is simple with an extra bonus of a sale, the end goal of online shopping is easy.</a:t>
            </a:r>
          </a:p>
          <a:p>
            <a:endParaRPr lang="en-US" dirty="0"/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2D1E9711-8255-3248-AB5E-4C6D7F454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475" y="2852357"/>
            <a:ext cx="4013130" cy="270548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729517-50DA-5D4D-8724-28169648AE19}"/>
              </a:ext>
            </a:extLst>
          </p:cNvPr>
          <p:cNvSpPr/>
          <p:nvPr/>
        </p:nvSpPr>
        <p:spPr>
          <a:xfrm>
            <a:off x="7202311" y="3429000"/>
            <a:ext cx="1546578" cy="8607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785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DFA40-AC11-A146-BE94-9EC0BE539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influencers</a:t>
            </a:r>
          </a:p>
        </p:txBody>
      </p:sp>
      <p:pic>
        <p:nvPicPr>
          <p:cNvPr id="4" name="Picture 3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7BEA6264-5A49-6446-AED7-D6410C787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266" y="2777067"/>
            <a:ext cx="4004734" cy="26698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51905D5-6A93-9E49-BB40-481BE08026ED}"/>
              </a:ext>
            </a:extLst>
          </p:cNvPr>
          <p:cNvSpPr txBox="1"/>
          <p:nvPr/>
        </p:nvSpPr>
        <p:spPr>
          <a:xfrm>
            <a:off x="2744611" y="5577368"/>
            <a:ext cx="269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Friends &amp; Co-workers</a:t>
            </a:r>
          </a:p>
        </p:txBody>
      </p:sp>
      <p:pic>
        <p:nvPicPr>
          <p:cNvPr id="7" name="Picture 6" descr="A picture containing text, indoor, dark, light&#10;&#10;Description automatically generated">
            <a:extLst>
              <a:ext uri="{FF2B5EF4-FFF2-40B4-BE49-F238E27FC236}">
                <a16:creationId xmlns:a16="http://schemas.microsoft.com/office/drawing/2014/main" id="{7BC33A6F-763A-DF49-A82C-D83BABC95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101" y="2777067"/>
            <a:ext cx="3442607" cy="25819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B191D28-F1D1-B14B-B6C4-7C4D860DB881}"/>
              </a:ext>
            </a:extLst>
          </p:cNvPr>
          <p:cNvSpPr txBox="1"/>
          <p:nvPr/>
        </p:nvSpPr>
        <p:spPr>
          <a:xfrm>
            <a:off x="6773382" y="5577368"/>
            <a:ext cx="269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Instagram &amp; Its Influencers</a:t>
            </a:r>
          </a:p>
        </p:txBody>
      </p:sp>
    </p:spTree>
    <p:extLst>
      <p:ext uri="{BB962C8B-B14F-4D97-AF65-F5344CB8AC3E}">
        <p14:creationId xmlns:p14="http://schemas.microsoft.com/office/powerpoint/2010/main" val="3853876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2B18B-0C53-DF43-8414-B067227A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</a:t>
            </a:r>
          </a:p>
        </p:txBody>
      </p:sp>
      <p:pic>
        <p:nvPicPr>
          <p:cNvPr id="4" name="Picture 3" descr="A picture containing text, indoor, electronics, wall&#10;&#10;Description automatically generated">
            <a:extLst>
              <a:ext uri="{FF2B5EF4-FFF2-40B4-BE49-F238E27FC236}">
                <a16:creationId xmlns:a16="http://schemas.microsoft.com/office/drawing/2014/main" id="{22C09216-1735-B242-9B9D-19DE3F321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120" y="2514084"/>
            <a:ext cx="3027493" cy="22706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2FB4C6-9123-C04A-9642-67F8CDC06408}"/>
              </a:ext>
            </a:extLst>
          </p:cNvPr>
          <p:cNvSpPr txBox="1"/>
          <p:nvPr/>
        </p:nvSpPr>
        <p:spPr>
          <a:xfrm>
            <a:off x="2070599" y="5145377"/>
            <a:ext cx="3810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On the Computer</a:t>
            </a:r>
          </a:p>
          <a:p>
            <a:pPr algn="ctr"/>
            <a:r>
              <a:rPr lang="en-US" sz="1600" dirty="0"/>
              <a:t>-Will browse when bored</a:t>
            </a:r>
          </a:p>
          <a:p>
            <a:pPr algn="ctr"/>
            <a:r>
              <a:rPr lang="en-US" sz="1600" dirty="0"/>
              <a:t>-Will also use the computer when she wants to see full pages rather than on a phone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60D295-3977-7641-B306-9FB67DCAEEE0}"/>
              </a:ext>
            </a:extLst>
          </p:cNvPr>
          <p:cNvSpPr txBox="1"/>
          <p:nvPr/>
        </p:nvSpPr>
        <p:spPr>
          <a:xfrm>
            <a:off x="6310865" y="5145377"/>
            <a:ext cx="3810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On the Phone</a:t>
            </a:r>
          </a:p>
          <a:p>
            <a:pPr algn="ctr"/>
            <a:r>
              <a:rPr lang="en-US" sz="1600" dirty="0"/>
              <a:t>-Will browse when bored or waiting for something </a:t>
            </a:r>
          </a:p>
          <a:p>
            <a:pPr algn="ctr"/>
            <a:r>
              <a:rPr lang="en-US" sz="1600" dirty="0"/>
              <a:t>-Will scroll at home to see what is new</a:t>
            </a:r>
          </a:p>
        </p:txBody>
      </p:sp>
      <p:pic>
        <p:nvPicPr>
          <p:cNvPr id="9" name="Picture 8" descr="A picture containing text, indoor, screenshot, person&#10;&#10;Description automatically generated">
            <a:extLst>
              <a:ext uri="{FF2B5EF4-FFF2-40B4-BE49-F238E27FC236}">
                <a16:creationId xmlns:a16="http://schemas.microsoft.com/office/drawing/2014/main" id="{589E7DBD-8144-E44E-82E8-200756331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917" y="2326570"/>
            <a:ext cx="1222431" cy="264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8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F988-F5E6-0A47-99B4-C4B8AAF26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 personas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FDE9C-50BF-5D47-9A0A-3FC4E8CC9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Influencer </a:t>
            </a:r>
            <a:r>
              <a:rPr lang="en-US" dirty="0"/>
              <a:t>– woman who enjoys fashion blogging on social media </a:t>
            </a:r>
          </a:p>
          <a:p>
            <a:r>
              <a:rPr lang="en-US" b="1" dirty="0"/>
              <a:t>The Stay-at-Home Mom </a:t>
            </a:r>
            <a:r>
              <a:rPr lang="en-US" dirty="0"/>
              <a:t>– woman who stays at home with children during the day, enjoys going to the gym and shopping, husband works </a:t>
            </a:r>
          </a:p>
          <a:p>
            <a:r>
              <a:rPr lang="en-US" b="1" dirty="0"/>
              <a:t>The Empty Nester </a:t>
            </a:r>
            <a:r>
              <a:rPr lang="en-US" dirty="0"/>
              <a:t>– the woman whose children have all gone off on their own, she has a lot of free time, most likely was a stay-at-home mom, but is not any more. Works part time at Anthro in the store</a:t>
            </a:r>
          </a:p>
        </p:txBody>
      </p:sp>
    </p:spTree>
    <p:extLst>
      <p:ext uri="{BB962C8B-B14F-4D97-AF65-F5344CB8AC3E}">
        <p14:creationId xmlns:p14="http://schemas.microsoft.com/office/powerpoint/2010/main" val="1633424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AAF72-74FE-DC42-84EF-1068FC05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 matrix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835CB2D-F0B4-E740-85FD-73C7B718D201}"/>
              </a:ext>
            </a:extLst>
          </p:cNvPr>
          <p:cNvCxnSpPr/>
          <p:nvPr/>
        </p:nvCxnSpPr>
        <p:spPr>
          <a:xfrm>
            <a:off x="5620512" y="2828544"/>
            <a:ext cx="0" cy="3304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BD1998-292E-BD42-8EDB-09D279307F47}"/>
              </a:ext>
            </a:extLst>
          </p:cNvPr>
          <p:cNvCxnSpPr>
            <a:cxnSpLocks/>
          </p:cNvCxnSpPr>
          <p:nvPr/>
        </p:nvCxnSpPr>
        <p:spPr>
          <a:xfrm flipH="1">
            <a:off x="3797808" y="4309872"/>
            <a:ext cx="3761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74FC96D-AED9-D349-BD5B-77BD845DEC38}"/>
              </a:ext>
            </a:extLst>
          </p:cNvPr>
          <p:cNvSpPr txBox="1"/>
          <p:nvPr/>
        </p:nvSpPr>
        <p:spPr>
          <a:xfrm>
            <a:off x="4904232" y="2363462"/>
            <a:ext cx="143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Income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61AAE6-EC24-BE4D-B0C7-EC73453AD2D7}"/>
              </a:ext>
            </a:extLst>
          </p:cNvPr>
          <p:cNvSpPr txBox="1"/>
          <p:nvPr/>
        </p:nvSpPr>
        <p:spPr>
          <a:xfrm>
            <a:off x="4962144" y="6281667"/>
            <a:ext cx="143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 Income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7CFF45-C857-0048-AD9E-F79CA140943C}"/>
              </a:ext>
            </a:extLst>
          </p:cNvPr>
          <p:cNvSpPr txBox="1"/>
          <p:nvPr/>
        </p:nvSpPr>
        <p:spPr>
          <a:xfrm>
            <a:off x="7812022" y="4126205"/>
            <a:ext cx="224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lot of free 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2CE7B3-878F-4849-84FE-DC3465946795}"/>
              </a:ext>
            </a:extLst>
          </p:cNvPr>
          <p:cNvSpPr txBox="1"/>
          <p:nvPr/>
        </p:nvSpPr>
        <p:spPr>
          <a:xfrm>
            <a:off x="2375918" y="4126205"/>
            <a:ext cx="143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Really Busy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8758E8B-1F66-1549-ACD3-D3563B06FEC8}"/>
              </a:ext>
            </a:extLst>
          </p:cNvPr>
          <p:cNvSpPr/>
          <p:nvPr/>
        </p:nvSpPr>
        <p:spPr>
          <a:xfrm>
            <a:off x="4425696" y="3279648"/>
            <a:ext cx="365760" cy="32918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9ED3F6-F8CA-3944-9AFD-7C15F057EAEB}"/>
              </a:ext>
            </a:extLst>
          </p:cNvPr>
          <p:cNvSpPr/>
          <p:nvPr/>
        </p:nvSpPr>
        <p:spPr>
          <a:xfrm>
            <a:off x="6266689" y="3608832"/>
            <a:ext cx="365760" cy="32918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43987F3-6F4C-4644-825A-D9A80A71A7EF}"/>
              </a:ext>
            </a:extLst>
          </p:cNvPr>
          <p:cNvSpPr/>
          <p:nvPr/>
        </p:nvSpPr>
        <p:spPr>
          <a:xfrm>
            <a:off x="3948686" y="4166353"/>
            <a:ext cx="365760" cy="32918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AAF566-3FE9-0F48-AF10-E0B73E726B15}"/>
              </a:ext>
            </a:extLst>
          </p:cNvPr>
          <p:cNvSpPr/>
          <p:nvPr/>
        </p:nvSpPr>
        <p:spPr>
          <a:xfrm>
            <a:off x="6859523" y="4166353"/>
            <a:ext cx="365760" cy="32918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D4E770-E644-104B-B6E4-A6510CFC5A05}"/>
              </a:ext>
            </a:extLst>
          </p:cNvPr>
          <p:cNvSpPr txBox="1"/>
          <p:nvPr/>
        </p:nvSpPr>
        <p:spPr>
          <a:xfrm>
            <a:off x="3716282" y="4501088"/>
            <a:ext cx="1777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Young Professional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025295-A25F-824F-9C55-0BAA99EE99F1}"/>
              </a:ext>
            </a:extLst>
          </p:cNvPr>
          <p:cNvSpPr txBox="1"/>
          <p:nvPr/>
        </p:nvSpPr>
        <p:spPr>
          <a:xfrm>
            <a:off x="3842773" y="3007529"/>
            <a:ext cx="1777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Stay-at-Home Mom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C0D161-1A73-314F-B9E2-6AD78B307F1D}"/>
              </a:ext>
            </a:extLst>
          </p:cNvPr>
          <p:cNvSpPr txBox="1"/>
          <p:nvPr/>
        </p:nvSpPr>
        <p:spPr>
          <a:xfrm>
            <a:off x="6266689" y="4541590"/>
            <a:ext cx="1777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Empty Nester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239014-D424-D049-9C92-F07FD308D4E8}"/>
              </a:ext>
            </a:extLst>
          </p:cNvPr>
          <p:cNvSpPr txBox="1"/>
          <p:nvPr/>
        </p:nvSpPr>
        <p:spPr>
          <a:xfrm>
            <a:off x="5970653" y="3296579"/>
            <a:ext cx="1777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Influencer</a:t>
            </a:r>
          </a:p>
        </p:txBody>
      </p:sp>
    </p:spTree>
    <p:extLst>
      <p:ext uri="{BB962C8B-B14F-4D97-AF65-F5344CB8AC3E}">
        <p14:creationId xmlns:p14="http://schemas.microsoft.com/office/powerpoint/2010/main" val="65734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DCA398B-8CB4-4C0C-89C6-A8AB6F78D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F3CF43-64AE-FF46-9514-2BF20E793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290025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 dirty="0"/>
              <a:t>Christina cooper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142A12-5E9E-884C-9C6E-52F52B465EDD}"/>
              </a:ext>
            </a:extLst>
          </p:cNvPr>
          <p:cNvSpPr txBox="1"/>
          <p:nvPr/>
        </p:nvSpPr>
        <p:spPr>
          <a:xfrm>
            <a:off x="804672" y="2858703"/>
            <a:ext cx="4475892" cy="3042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The Influencer</a:t>
            </a:r>
          </a:p>
          <a:p>
            <a:pPr marL="285750"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“My followers are like my family. I want them to feel like the know everything about me, including where my outfits and stylistic inspiration comes from."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8345C6-0280-4226-BD83-7333BA6C3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9823778-D290-4538-B146-1F73C3755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843" y="806357"/>
            <a:ext cx="451126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7022BAFC-61C2-4745-A72B-2E062EEB9A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709" r="-1" b="3064"/>
          <a:stretch/>
        </p:blipFill>
        <p:spPr>
          <a:xfrm>
            <a:off x="7208520" y="1126397"/>
            <a:ext cx="3867912" cy="4288536"/>
          </a:xfrm>
          <a:prstGeom prst="rect">
            <a:avLst/>
          </a:prstGeom>
          <a:ln w="31750">
            <a:noFill/>
          </a:ln>
        </p:spPr>
      </p:pic>
    </p:spTree>
    <p:extLst>
      <p:ext uri="{BB962C8B-B14F-4D97-AF65-F5344CB8AC3E}">
        <p14:creationId xmlns:p14="http://schemas.microsoft.com/office/powerpoint/2010/main" val="855030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6DFA-3F12-E94D-B5FC-BE8103225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demographics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E26DB2-FCCC-574D-8558-F8CD6EFD7027}"/>
              </a:ext>
            </a:extLst>
          </p:cNvPr>
          <p:cNvSpPr txBox="1"/>
          <p:nvPr/>
        </p:nvSpPr>
        <p:spPr>
          <a:xfrm>
            <a:off x="1534085" y="5012267"/>
            <a:ext cx="26980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Mid-20s Female – Works as an Influencer Full-Time and somehow makes enough $ to live in a NYC apartment</a:t>
            </a:r>
            <a:endParaRPr lang="en-US" dirty="0"/>
          </a:p>
        </p:txBody>
      </p:sp>
      <p:pic>
        <p:nvPicPr>
          <p:cNvPr id="7" name="Picture 6" descr="A pile of boxes&#10;&#10;Description automatically generated with low confidence">
            <a:extLst>
              <a:ext uri="{FF2B5EF4-FFF2-40B4-BE49-F238E27FC236}">
                <a16:creationId xmlns:a16="http://schemas.microsoft.com/office/drawing/2014/main" id="{F57733D8-EDD7-754F-A709-ACAB034E5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089" y="2985177"/>
            <a:ext cx="2577822" cy="17194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62C545-7465-EA4A-8664-7C16FE418054}"/>
              </a:ext>
            </a:extLst>
          </p:cNvPr>
          <p:cNvSpPr txBox="1"/>
          <p:nvPr/>
        </p:nvSpPr>
        <p:spPr>
          <a:xfrm>
            <a:off x="4746978" y="5012267"/>
            <a:ext cx="269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Online Shopper</a:t>
            </a:r>
            <a:endParaRPr lang="en-US" dirty="0"/>
          </a:p>
        </p:txBody>
      </p:sp>
      <p:pic>
        <p:nvPicPr>
          <p:cNvPr id="10" name="Picture 9" descr="A group of people holding their hands up in the air in front of a building with a white&#10;&#10;Description automatically generated with low confidence">
            <a:extLst>
              <a:ext uri="{FF2B5EF4-FFF2-40B4-BE49-F238E27FC236}">
                <a16:creationId xmlns:a16="http://schemas.microsoft.com/office/drawing/2014/main" id="{73AB9984-AB8F-3446-9707-3EC0B46C4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9175" y="3004721"/>
            <a:ext cx="2578629" cy="17194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1309E6-C1D9-9E42-99F1-4B58E761A2D1}"/>
              </a:ext>
            </a:extLst>
          </p:cNvPr>
          <p:cNvSpPr txBox="1"/>
          <p:nvPr/>
        </p:nvSpPr>
        <p:spPr>
          <a:xfrm>
            <a:off x="7959467" y="5012266"/>
            <a:ext cx="269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College Educated</a:t>
            </a:r>
            <a:endParaRPr lang="en-US" dirty="0"/>
          </a:p>
        </p:txBody>
      </p:sp>
      <p:pic>
        <p:nvPicPr>
          <p:cNvPr id="6" name="Picture 5" descr="A person posing for a picture&#10;&#10;Description automatically generated with low confidence">
            <a:extLst>
              <a:ext uri="{FF2B5EF4-FFF2-40B4-BE49-F238E27FC236}">
                <a16:creationId xmlns:a16="http://schemas.microsoft.com/office/drawing/2014/main" id="{8A1490FB-0855-F440-8A15-FA7BB60AF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786" y="2593584"/>
            <a:ext cx="1470265" cy="220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15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olorful, accessory&#10;&#10;Description automatically generated">
            <a:extLst>
              <a:ext uri="{FF2B5EF4-FFF2-40B4-BE49-F238E27FC236}">
                <a16:creationId xmlns:a16="http://schemas.microsoft.com/office/drawing/2014/main" id="{6971B753-2BA4-A449-B269-C886D2F35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1104"/>
            <a:ext cx="7818057" cy="60228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A70861-46EA-3046-8F07-973965E83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844368"/>
            <a:ext cx="5928360" cy="1188720"/>
          </a:xfrm>
          <a:solidFill>
            <a:schemeClr val="bg1">
              <a:alpha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Goals &amp; actions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91BAA3-FE23-4A48-BA9E-EF0D56A83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674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0A170-D99D-DF46-BE03-7EFBD4844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0096" y="819822"/>
            <a:ext cx="3849511" cy="52318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- Christina wants to continue to make money through her sponsored posts.</a:t>
            </a:r>
          </a:p>
          <a:p>
            <a:r>
              <a:rPr lang="en-US" dirty="0">
                <a:solidFill>
                  <a:srgbClr val="FFFFFF"/>
                </a:solidFill>
              </a:rPr>
              <a:t>- She wants to feel love through her social media followers and audience.</a:t>
            </a:r>
          </a:p>
          <a:p>
            <a:r>
              <a:rPr lang="en-US" dirty="0">
                <a:solidFill>
                  <a:srgbClr val="FFFFFF"/>
                </a:solidFill>
              </a:rPr>
              <a:t>- She wants wants to dress up and show followers new trends.</a:t>
            </a:r>
          </a:p>
          <a:p>
            <a:r>
              <a:rPr lang="en-US" dirty="0">
                <a:solidFill>
                  <a:srgbClr val="FFFFFF"/>
                </a:solidFill>
              </a:rPr>
              <a:t>- She enjoys creating content that appeals to a big audience.</a:t>
            </a:r>
          </a:p>
          <a:p>
            <a:r>
              <a:rPr lang="en-US" dirty="0">
                <a:solidFill>
                  <a:srgbClr val="FFFFFF"/>
                </a:solidFill>
              </a:rPr>
              <a:t>- She has enjoyed watching her followers grow.</a:t>
            </a:r>
          </a:p>
        </p:txBody>
      </p:sp>
    </p:spTree>
    <p:extLst>
      <p:ext uri="{BB962C8B-B14F-4D97-AF65-F5344CB8AC3E}">
        <p14:creationId xmlns:p14="http://schemas.microsoft.com/office/powerpoint/2010/main" val="2816759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3B4FE-2703-1741-A2A1-634AC4DFD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000"/>
              <a:t>Journey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A89EE-0F11-6D4A-AA10-9CB041505EA5}"/>
              </a:ext>
            </a:extLst>
          </p:cNvPr>
          <p:cNvSpPr txBox="1">
            <a:spLocks/>
          </p:cNvSpPr>
          <p:nvPr/>
        </p:nvSpPr>
        <p:spPr>
          <a:xfrm>
            <a:off x="804670" y="2640692"/>
            <a:ext cx="3044952" cy="32552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Christina is happy when her Instagram posts do well, and her engagement is up.</a:t>
            </a:r>
          </a:p>
          <a:p>
            <a:r>
              <a:rPr lang="en-US" sz="1600" dirty="0"/>
              <a:t>She is happy when she sees someone else take joy in her posts.</a:t>
            </a:r>
          </a:p>
          <a:p>
            <a:r>
              <a:rPr lang="en-US" sz="1600" dirty="0"/>
              <a:t>She enjoys finding the newest trends and piece of fashion for Instagram.</a:t>
            </a:r>
          </a:p>
          <a:p>
            <a:r>
              <a:rPr lang="en-US" sz="1600" dirty="0"/>
              <a:t>She enjoys growing her “brand” over time </a:t>
            </a:r>
          </a:p>
        </p:txBody>
      </p:sp>
      <p:pic>
        <p:nvPicPr>
          <p:cNvPr id="6" name="Picture 5" descr="A person holding a phone&#10;&#10;Description automatically generated with low confidence">
            <a:extLst>
              <a:ext uri="{FF2B5EF4-FFF2-40B4-BE49-F238E27FC236}">
                <a16:creationId xmlns:a16="http://schemas.microsoft.com/office/drawing/2014/main" id="{18F55684-E2B0-204A-85A6-7DA35AED04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35" r="-1" b="-1"/>
          <a:stretch/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19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E1484-B2AF-424F-BD5C-9A98CB14F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vs 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1F19D-765B-4D46-A453-08B0F3AE8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8763" y="2638044"/>
            <a:ext cx="4567237" cy="38913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Motivating Factors – the newest products, getting more money per post, gaining followers, “is there a current sale?” so she can alert followers</a:t>
            </a:r>
          </a:p>
          <a:p>
            <a:r>
              <a:rPr lang="en-US" dirty="0"/>
              <a:t>Inhibiting Factors – “Will my followers like this?” “Is this product too expensive for my followers?”</a:t>
            </a:r>
          </a:p>
          <a:p>
            <a:r>
              <a:rPr lang="en-US" dirty="0"/>
              <a:t>Possible Triggers – Current sales, a new season arriving, great photography</a:t>
            </a:r>
          </a:p>
          <a:p>
            <a:r>
              <a:rPr lang="en-US" dirty="0"/>
              <a:t>If the product is on sale (will boost the Instagram) and is on brand with Christina’s brand, then the purchase or sponsorship will be easy. </a:t>
            </a:r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2D1E9711-8255-3248-AB5E-4C6D7F454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852357"/>
            <a:ext cx="4013130" cy="270548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729517-50DA-5D4D-8724-28169648AE19}"/>
              </a:ext>
            </a:extLst>
          </p:cNvPr>
          <p:cNvSpPr/>
          <p:nvPr/>
        </p:nvSpPr>
        <p:spPr>
          <a:xfrm>
            <a:off x="7345186" y="3722938"/>
            <a:ext cx="1546578" cy="8607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5" name="Picture 1" descr="page6image3646881808">
            <a:extLst>
              <a:ext uri="{FF2B5EF4-FFF2-40B4-BE49-F238E27FC236}">
                <a16:creationId xmlns:a16="http://schemas.microsoft.com/office/drawing/2014/main" id="{7CC2C46C-7B55-6242-8FCE-9320BFB1D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40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page6image3646882992">
            <a:extLst>
              <a:ext uri="{FF2B5EF4-FFF2-40B4-BE49-F238E27FC236}">
                <a16:creationId xmlns:a16="http://schemas.microsoft.com/office/drawing/2014/main" id="{0F599819-24A9-5A42-A2A6-E2FCDB4AE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24200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911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DFA40-AC11-A146-BE94-9EC0BE539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1905D5-6A93-9E49-BB40-481BE08026ED}"/>
              </a:ext>
            </a:extLst>
          </p:cNvPr>
          <p:cNvSpPr txBox="1"/>
          <p:nvPr/>
        </p:nvSpPr>
        <p:spPr>
          <a:xfrm>
            <a:off x="8386220" y="5312897"/>
            <a:ext cx="2698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brands, products or people that are paying her to showcase their products (Anthro)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191D28-F1D1-B14B-B6C4-7C4D860DB881}"/>
              </a:ext>
            </a:extLst>
          </p:cNvPr>
          <p:cNvSpPr txBox="1"/>
          <p:nvPr/>
        </p:nvSpPr>
        <p:spPr>
          <a:xfrm>
            <a:off x="4716545" y="5312897"/>
            <a:ext cx="269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Other Influencers</a:t>
            </a:r>
          </a:p>
        </p:txBody>
      </p:sp>
      <p:pic>
        <p:nvPicPr>
          <p:cNvPr id="8193" name="Picture 1" descr="page6image3646881808">
            <a:extLst>
              <a:ext uri="{FF2B5EF4-FFF2-40B4-BE49-F238E27FC236}">
                <a16:creationId xmlns:a16="http://schemas.microsoft.com/office/drawing/2014/main" id="{9D16348D-DF21-E541-AEB1-C5F376D10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40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page6image3646882992">
            <a:extLst>
              <a:ext uri="{FF2B5EF4-FFF2-40B4-BE49-F238E27FC236}">
                <a16:creationId xmlns:a16="http://schemas.microsoft.com/office/drawing/2014/main" id="{4908076F-DA85-7E46-AFE3-31431150D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24200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362D03-4EEA-A742-AD2E-138562DECB78}"/>
              </a:ext>
            </a:extLst>
          </p:cNvPr>
          <p:cNvSpPr txBox="1"/>
          <p:nvPr/>
        </p:nvSpPr>
        <p:spPr>
          <a:xfrm>
            <a:off x="1298938" y="5312897"/>
            <a:ext cx="269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Her Followers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EFCAB-CA9F-1142-A81F-40ED94FD3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1420" y="2858522"/>
            <a:ext cx="3307644" cy="2205096"/>
          </a:xfrm>
          <a:prstGeom prst="rect">
            <a:avLst/>
          </a:prstGeom>
        </p:spPr>
      </p:pic>
      <p:pic>
        <p:nvPicPr>
          <p:cNvPr id="8" name="Picture 7" descr="A plant next to a cell phone&#10;&#10;Description automatically generated with medium confidence">
            <a:extLst>
              <a:ext uri="{FF2B5EF4-FFF2-40B4-BE49-F238E27FC236}">
                <a16:creationId xmlns:a16="http://schemas.microsoft.com/office/drawing/2014/main" id="{DB7B6924-20DA-DE44-9DCF-4980E9066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426" y="2871317"/>
            <a:ext cx="2923068" cy="2192301"/>
          </a:xfrm>
          <a:prstGeom prst="rect">
            <a:avLst/>
          </a:prstGeom>
        </p:spPr>
      </p:pic>
      <p:pic>
        <p:nvPicPr>
          <p:cNvPr id="12" name="Picture 11" descr="A person holding a microphone&#10;&#10;Description automatically generated with medium confidence">
            <a:extLst>
              <a:ext uri="{FF2B5EF4-FFF2-40B4-BE49-F238E27FC236}">
                <a16:creationId xmlns:a16="http://schemas.microsoft.com/office/drawing/2014/main" id="{C5B05719-4182-3740-999F-372400696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6545" y="3185038"/>
            <a:ext cx="2758909" cy="155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4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2B18B-0C53-DF43-8414-B067227A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2FB4C6-9123-C04A-9642-67F8CDC06408}"/>
              </a:ext>
            </a:extLst>
          </p:cNvPr>
          <p:cNvSpPr txBox="1"/>
          <p:nvPr/>
        </p:nvSpPr>
        <p:spPr>
          <a:xfrm>
            <a:off x="2070599" y="5145377"/>
            <a:ext cx="3810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On the Computer</a:t>
            </a:r>
          </a:p>
          <a:p>
            <a:pPr algn="ctr"/>
            <a:r>
              <a:rPr lang="en-US" sz="1600" dirty="0"/>
              <a:t>-Will browse when bored</a:t>
            </a:r>
          </a:p>
          <a:p>
            <a:pPr algn="ctr"/>
            <a:r>
              <a:rPr lang="en-US" sz="1600" dirty="0"/>
              <a:t>-Will also also use email to communicate with sponsors (Anthro)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60D295-3977-7641-B306-9FB67DCAEEE0}"/>
              </a:ext>
            </a:extLst>
          </p:cNvPr>
          <p:cNvSpPr txBox="1"/>
          <p:nvPr/>
        </p:nvSpPr>
        <p:spPr>
          <a:xfrm>
            <a:off x="6310865" y="5145377"/>
            <a:ext cx="3810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On the Phone</a:t>
            </a:r>
          </a:p>
          <a:p>
            <a:pPr algn="ctr"/>
            <a:r>
              <a:rPr lang="en-US" sz="1600" dirty="0"/>
              <a:t>-Will use for quick surfing</a:t>
            </a:r>
          </a:p>
          <a:p>
            <a:pPr algn="ctr"/>
            <a:r>
              <a:rPr lang="en-US" sz="1600" dirty="0"/>
              <a:t>-Looking for new products</a:t>
            </a:r>
          </a:p>
          <a:p>
            <a:pPr algn="ctr"/>
            <a:r>
              <a:rPr lang="en-US" sz="1600" dirty="0"/>
              <a:t>-Looking at photography of clothes/models</a:t>
            </a:r>
          </a:p>
        </p:txBody>
      </p:sp>
      <p:pic>
        <p:nvPicPr>
          <p:cNvPr id="9" name="Picture 8" descr="A picture containing text, indoor, screenshot, person&#10;&#10;Description automatically generated">
            <a:extLst>
              <a:ext uri="{FF2B5EF4-FFF2-40B4-BE49-F238E27FC236}">
                <a16:creationId xmlns:a16="http://schemas.microsoft.com/office/drawing/2014/main" id="{589E7DBD-8144-E44E-82E8-200756331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917" y="2326570"/>
            <a:ext cx="1222431" cy="2645648"/>
          </a:xfrm>
          <a:prstGeom prst="rect">
            <a:avLst/>
          </a:prstGeom>
        </p:spPr>
      </p:pic>
      <p:pic>
        <p:nvPicPr>
          <p:cNvPr id="6" name="Picture 5" descr="A computer on a table&#10;&#10;Description automatically generated with medium confidence">
            <a:extLst>
              <a:ext uri="{FF2B5EF4-FFF2-40B4-BE49-F238E27FC236}">
                <a16:creationId xmlns:a16="http://schemas.microsoft.com/office/drawing/2014/main" id="{92C78F8A-A66B-F446-993E-83EE94F09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816" y="2719368"/>
            <a:ext cx="2996102" cy="19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94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F988-F5E6-0A47-99B4-C4B8AAF26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 personas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FDE9C-50BF-5D47-9A0A-3FC4E8CC9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Young Professional </a:t>
            </a:r>
            <a:r>
              <a:rPr lang="en-US" dirty="0"/>
              <a:t>– woman who enjoys the Anthro brand and mission and loves to shop online and in-store</a:t>
            </a:r>
          </a:p>
          <a:p>
            <a:r>
              <a:rPr lang="en-US" b="1" dirty="0"/>
              <a:t>The Stay-at-Home Mom </a:t>
            </a:r>
            <a:r>
              <a:rPr lang="en-US" dirty="0"/>
              <a:t>– woman who stays at home with children during the day, enjoys going to the gym and shopping, husband works </a:t>
            </a:r>
          </a:p>
          <a:p>
            <a:r>
              <a:rPr lang="en-US" b="1" dirty="0"/>
              <a:t>The Empty Nester </a:t>
            </a:r>
            <a:r>
              <a:rPr lang="en-US" dirty="0"/>
              <a:t>– the woman whose children have all gone off on their own, she has a lot of free time, most likely was a stay-at-home mom, but is not anymore. Works part time at Anthro in the store</a:t>
            </a:r>
          </a:p>
          <a:p>
            <a:r>
              <a:rPr lang="en-US" i="1" dirty="0"/>
              <a:t>(All of these personas would most likely follow The Influencer on social media)</a:t>
            </a:r>
          </a:p>
        </p:txBody>
      </p:sp>
    </p:spTree>
    <p:extLst>
      <p:ext uri="{BB962C8B-B14F-4D97-AF65-F5344CB8AC3E}">
        <p14:creationId xmlns:p14="http://schemas.microsoft.com/office/powerpoint/2010/main" val="427102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AAF72-74FE-DC42-84EF-1068FC05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 matrix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835CB2D-F0B4-E740-85FD-73C7B718D201}"/>
              </a:ext>
            </a:extLst>
          </p:cNvPr>
          <p:cNvCxnSpPr/>
          <p:nvPr/>
        </p:nvCxnSpPr>
        <p:spPr>
          <a:xfrm>
            <a:off x="5620512" y="2828544"/>
            <a:ext cx="0" cy="3304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BD1998-292E-BD42-8EDB-09D279307F47}"/>
              </a:ext>
            </a:extLst>
          </p:cNvPr>
          <p:cNvCxnSpPr>
            <a:cxnSpLocks/>
          </p:cNvCxnSpPr>
          <p:nvPr/>
        </p:nvCxnSpPr>
        <p:spPr>
          <a:xfrm flipH="1">
            <a:off x="3797808" y="4309872"/>
            <a:ext cx="3761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74FC96D-AED9-D349-BD5B-77BD845DEC38}"/>
              </a:ext>
            </a:extLst>
          </p:cNvPr>
          <p:cNvSpPr txBox="1"/>
          <p:nvPr/>
        </p:nvSpPr>
        <p:spPr>
          <a:xfrm>
            <a:off x="4904232" y="2363462"/>
            <a:ext cx="143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Income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61AAE6-EC24-BE4D-B0C7-EC73453AD2D7}"/>
              </a:ext>
            </a:extLst>
          </p:cNvPr>
          <p:cNvSpPr txBox="1"/>
          <p:nvPr/>
        </p:nvSpPr>
        <p:spPr>
          <a:xfrm>
            <a:off x="4962144" y="6281667"/>
            <a:ext cx="143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 Income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7CFF45-C857-0048-AD9E-F79CA140943C}"/>
              </a:ext>
            </a:extLst>
          </p:cNvPr>
          <p:cNvSpPr txBox="1"/>
          <p:nvPr/>
        </p:nvSpPr>
        <p:spPr>
          <a:xfrm>
            <a:off x="7812022" y="4126205"/>
            <a:ext cx="224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lot of free 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2CE7B3-878F-4849-84FE-DC3465946795}"/>
              </a:ext>
            </a:extLst>
          </p:cNvPr>
          <p:cNvSpPr txBox="1"/>
          <p:nvPr/>
        </p:nvSpPr>
        <p:spPr>
          <a:xfrm>
            <a:off x="2375918" y="4126205"/>
            <a:ext cx="143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Really Busy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8758E8B-1F66-1549-ACD3-D3563B06FEC8}"/>
              </a:ext>
            </a:extLst>
          </p:cNvPr>
          <p:cNvSpPr/>
          <p:nvPr/>
        </p:nvSpPr>
        <p:spPr>
          <a:xfrm>
            <a:off x="4425696" y="3279648"/>
            <a:ext cx="365760" cy="32918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9ED3F6-F8CA-3944-9AFD-7C15F057EAEB}"/>
              </a:ext>
            </a:extLst>
          </p:cNvPr>
          <p:cNvSpPr/>
          <p:nvPr/>
        </p:nvSpPr>
        <p:spPr>
          <a:xfrm>
            <a:off x="6266689" y="3608832"/>
            <a:ext cx="365760" cy="32918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43987F3-6F4C-4644-825A-D9A80A71A7EF}"/>
              </a:ext>
            </a:extLst>
          </p:cNvPr>
          <p:cNvSpPr/>
          <p:nvPr/>
        </p:nvSpPr>
        <p:spPr>
          <a:xfrm>
            <a:off x="3948686" y="4166353"/>
            <a:ext cx="365760" cy="32918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AAF566-3FE9-0F48-AF10-E0B73E726B15}"/>
              </a:ext>
            </a:extLst>
          </p:cNvPr>
          <p:cNvSpPr/>
          <p:nvPr/>
        </p:nvSpPr>
        <p:spPr>
          <a:xfrm>
            <a:off x="6859523" y="4166353"/>
            <a:ext cx="365760" cy="32918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D4E770-E644-104B-B6E4-A6510CFC5A05}"/>
              </a:ext>
            </a:extLst>
          </p:cNvPr>
          <p:cNvSpPr txBox="1"/>
          <p:nvPr/>
        </p:nvSpPr>
        <p:spPr>
          <a:xfrm>
            <a:off x="3716282" y="4501088"/>
            <a:ext cx="1777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Young Professional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025295-A25F-824F-9C55-0BAA99EE99F1}"/>
              </a:ext>
            </a:extLst>
          </p:cNvPr>
          <p:cNvSpPr txBox="1"/>
          <p:nvPr/>
        </p:nvSpPr>
        <p:spPr>
          <a:xfrm>
            <a:off x="3842773" y="3007529"/>
            <a:ext cx="1777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Stay-at-Home Mom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C0D161-1A73-314F-B9E2-6AD78B307F1D}"/>
              </a:ext>
            </a:extLst>
          </p:cNvPr>
          <p:cNvSpPr txBox="1"/>
          <p:nvPr/>
        </p:nvSpPr>
        <p:spPr>
          <a:xfrm>
            <a:off x="6266689" y="4541590"/>
            <a:ext cx="1777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Empty Nester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239014-D424-D049-9C92-F07FD308D4E8}"/>
              </a:ext>
            </a:extLst>
          </p:cNvPr>
          <p:cNvSpPr txBox="1"/>
          <p:nvPr/>
        </p:nvSpPr>
        <p:spPr>
          <a:xfrm>
            <a:off x="5970653" y="3296579"/>
            <a:ext cx="1777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Influencer</a:t>
            </a:r>
          </a:p>
        </p:txBody>
      </p:sp>
    </p:spTree>
    <p:extLst>
      <p:ext uri="{BB962C8B-B14F-4D97-AF65-F5344CB8AC3E}">
        <p14:creationId xmlns:p14="http://schemas.microsoft.com/office/powerpoint/2010/main" val="104022205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119</TotalTime>
  <Words>909</Words>
  <Application>Microsoft Macintosh PowerPoint</Application>
  <PresentationFormat>Widescreen</PresentationFormat>
  <Paragraphs>97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Gill Sans MT</vt:lpstr>
      <vt:lpstr>Parcel</vt:lpstr>
      <vt:lpstr>Creating Comprehensive Personas | Anthropologie.com</vt:lpstr>
      <vt:lpstr>Maggie Pruitt (ME)</vt:lpstr>
      <vt:lpstr>demographics</vt:lpstr>
      <vt:lpstr>Goals &amp; actions</vt:lpstr>
      <vt:lpstr>Journey </vt:lpstr>
      <vt:lpstr>Motivation vs ability</vt:lpstr>
      <vt:lpstr>influencers</vt:lpstr>
      <vt:lpstr>Environment</vt:lpstr>
      <vt:lpstr>Similar personas</vt:lpstr>
      <vt:lpstr>Persona matrix</vt:lpstr>
      <vt:lpstr>Christina cooper</vt:lpstr>
      <vt:lpstr>demographics</vt:lpstr>
      <vt:lpstr>Goals &amp; actions</vt:lpstr>
      <vt:lpstr>Journey </vt:lpstr>
      <vt:lpstr>Motivation vs ability</vt:lpstr>
      <vt:lpstr>influencers</vt:lpstr>
      <vt:lpstr>Environment</vt:lpstr>
      <vt:lpstr>Similar personas</vt:lpstr>
      <vt:lpstr>Persona matrix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Comprehensive Personas</dc:title>
  <dc:creator>Pruitt, Maggie E.</dc:creator>
  <cp:lastModifiedBy>Pruitt, Maggie E.</cp:lastModifiedBy>
  <cp:revision>24</cp:revision>
  <dcterms:created xsi:type="dcterms:W3CDTF">2021-02-23T00:33:35Z</dcterms:created>
  <dcterms:modified xsi:type="dcterms:W3CDTF">2021-02-23T02:32:42Z</dcterms:modified>
</cp:coreProperties>
</file>